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0" r:id="rId1"/>
  </p:sldMasterIdLst>
  <p:notesMasterIdLst>
    <p:notesMasterId r:id="rId74"/>
  </p:notesMasterIdLst>
  <p:sldIdLst>
    <p:sldId id="256" r:id="rId2"/>
    <p:sldId id="300" r:id="rId3"/>
    <p:sldId id="307" r:id="rId4"/>
    <p:sldId id="301" r:id="rId5"/>
    <p:sldId id="308" r:id="rId6"/>
    <p:sldId id="309" r:id="rId7"/>
    <p:sldId id="310" r:id="rId8"/>
    <p:sldId id="311" r:id="rId9"/>
    <p:sldId id="382" r:id="rId10"/>
    <p:sldId id="383" r:id="rId11"/>
    <p:sldId id="381" r:id="rId12"/>
    <p:sldId id="302" r:id="rId13"/>
    <p:sldId id="312" r:id="rId14"/>
    <p:sldId id="303" r:id="rId15"/>
    <p:sldId id="369" r:id="rId16"/>
    <p:sldId id="304" r:id="rId17"/>
    <p:sldId id="370" r:id="rId18"/>
    <p:sldId id="371" r:id="rId19"/>
    <p:sldId id="313" r:id="rId20"/>
    <p:sldId id="314" r:id="rId21"/>
    <p:sldId id="321" r:id="rId22"/>
    <p:sldId id="372" r:id="rId23"/>
    <p:sldId id="322" r:id="rId24"/>
    <p:sldId id="373" r:id="rId25"/>
    <p:sldId id="315" r:id="rId26"/>
    <p:sldId id="317" r:id="rId27"/>
    <p:sldId id="320" r:id="rId28"/>
    <p:sldId id="379" r:id="rId29"/>
    <p:sldId id="319" r:id="rId30"/>
    <p:sldId id="316" r:id="rId31"/>
    <p:sldId id="318" r:id="rId32"/>
    <p:sldId id="323" r:id="rId33"/>
    <p:sldId id="324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25" r:id="rId43"/>
    <p:sldId id="326" r:id="rId44"/>
    <p:sldId id="327" r:id="rId45"/>
    <p:sldId id="337" r:id="rId46"/>
    <p:sldId id="338" r:id="rId47"/>
    <p:sldId id="339" r:id="rId48"/>
    <p:sldId id="340" r:id="rId49"/>
    <p:sldId id="342" r:id="rId50"/>
    <p:sldId id="345" r:id="rId51"/>
    <p:sldId id="374" r:id="rId52"/>
    <p:sldId id="376" r:id="rId53"/>
    <p:sldId id="377" r:id="rId54"/>
    <p:sldId id="378" r:id="rId55"/>
    <p:sldId id="343" r:id="rId56"/>
    <p:sldId id="380" r:id="rId57"/>
    <p:sldId id="344" r:id="rId58"/>
    <p:sldId id="351" r:id="rId59"/>
    <p:sldId id="352" r:id="rId60"/>
    <p:sldId id="353" r:id="rId61"/>
    <p:sldId id="355" r:id="rId62"/>
    <p:sldId id="356" r:id="rId63"/>
    <p:sldId id="354" r:id="rId64"/>
    <p:sldId id="357" r:id="rId65"/>
    <p:sldId id="359" r:id="rId66"/>
    <p:sldId id="360" r:id="rId67"/>
    <p:sldId id="361" r:id="rId68"/>
    <p:sldId id="362" r:id="rId69"/>
    <p:sldId id="363" r:id="rId70"/>
    <p:sldId id="364" r:id="rId71"/>
    <p:sldId id="384" r:id="rId72"/>
    <p:sldId id="385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119" autoAdjust="0"/>
    <p:restoredTop sz="94660"/>
  </p:normalViewPr>
  <p:slideViewPr>
    <p:cSldViewPr>
      <p:cViewPr varScale="1">
        <p:scale>
          <a:sx n="68" d="100"/>
          <a:sy n="68" d="100"/>
        </p:scale>
        <p:origin x="-798" y="-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6A424-C47F-414A-8C5F-94A3DD552EC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3CA64-4D8D-486C-A8C0-8251227048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77559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3CA64-4D8D-486C-A8C0-8251227048F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80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3CA64-4D8D-486C-A8C0-8251227048F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81955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872F-6D71-4371-800C-B7FB5DFC66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4606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4935E-BDCC-40E6-A296-055B50DA4D61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17215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92A2B-E49F-40C0-9136-23058D6A9001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7431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3100-A59E-4C13-9912-93343B909F7D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56734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43E52-3568-4E73-B831-01DE0CC0CF1E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4035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A4E9-0B58-491B-BAFF-05962C3FA18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68165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8453-BDB4-449F-B282-248767DF8AE6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99127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C3902-1D2C-419E-BE27-965749484D95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5593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2521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6A20-A365-41D2-94F1-48C63F8B4AFB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214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A4D1B-0526-494F-958E-BDD355BD0E9B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0076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59764-A8FC-457E-979C-861CDAA69696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54629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81BD3-2D41-40C0-BC49-B33014F5AA86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10086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AE2A-9170-4870-A232-69EB2054C38C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89040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C124-9394-4471-A88B-74A4FE0DFA52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4523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6263-F857-4B32-88AB-E4F7E3B7D439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9159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39C0C-A4C7-40FE-B9D6-6FD5AB17327B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4E35374-6810-4AD2-9519-08AF003B5E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67876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7528" y="1988840"/>
            <a:ext cx="7772400" cy="122871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733800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en-US" b="1" dirty="0" err="1" smtClean="0"/>
              <a:t>Dr.M.Usha</a:t>
            </a:r>
            <a:endParaRPr lang="en-US" b="1" dirty="0" smtClean="0"/>
          </a:p>
          <a:p>
            <a:pPr algn="l"/>
            <a:r>
              <a:rPr lang="en-US" b="1" dirty="0" smtClean="0"/>
              <a:t>Assistant Professor,</a:t>
            </a:r>
          </a:p>
          <a:p>
            <a:pPr algn="l"/>
            <a:r>
              <a:rPr lang="en-US" b="1" dirty="0" smtClean="0"/>
              <a:t>Department of CSE</a:t>
            </a:r>
          </a:p>
          <a:p>
            <a:pPr algn="l"/>
            <a:r>
              <a:rPr lang="en-US" b="1" dirty="0" err="1" smtClean="0"/>
              <a:t>Velammal</a:t>
            </a:r>
            <a:r>
              <a:rPr lang="en-US" b="1" dirty="0" smtClean="0"/>
              <a:t> engineering College</a:t>
            </a:r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76400" y="152400"/>
            <a:ext cx="949169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Velammal Engineering College</a:t>
            </a:r>
          </a:p>
          <a:p>
            <a:pPr algn="ctr"/>
            <a:r>
              <a:rPr lang="en-US" sz="16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An Autonomous Institution, Affiliated to Anna University, Chennai)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(Accredited by NAAC &amp; NBA)</a:t>
            </a:r>
          </a:p>
        </p:txBody>
      </p:sp>
      <p:pic>
        <p:nvPicPr>
          <p:cNvPr id="5" name="Picture 4" descr="http://10.0.0.7/images/logocollege.gif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76200"/>
            <a:ext cx="187222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271464" y="1812866"/>
            <a:ext cx="83484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GRAPH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620689"/>
            <a:ext cx="8596668" cy="5420674"/>
          </a:xfrm>
        </p:spPr>
        <p:txBody>
          <a:bodyPr>
            <a:normAutofit/>
          </a:bodyPr>
          <a:lstStyle/>
          <a:p>
            <a:r>
              <a:rPr lang="en-US" sz="2800" dirty="0"/>
              <a:t>Self loop: If there is an edge whose starting and end vertices are same, that is, (vi, </a:t>
            </a:r>
            <a:r>
              <a:rPr lang="en-US" sz="2800" dirty="0" err="1"/>
              <a:t>vj</a:t>
            </a:r>
            <a:r>
              <a:rPr lang="en-US" sz="2800" dirty="0"/>
              <a:t>) is an edge, then it is called a self loop.</a:t>
            </a:r>
          </a:p>
          <a:p>
            <a:endParaRPr lang="en-US" sz="2800" dirty="0" smtClean="0"/>
          </a:p>
          <a:p>
            <a:r>
              <a:rPr lang="en-US" sz="2800" dirty="0" smtClean="0"/>
              <a:t>Adjacent </a:t>
            </a:r>
            <a:r>
              <a:rPr lang="en-US" sz="2800" dirty="0"/>
              <a:t>Vertices</a:t>
            </a:r>
            <a:br>
              <a:rPr lang="en-US" sz="2800" dirty="0"/>
            </a:br>
            <a:r>
              <a:rPr lang="en-US" sz="2800" dirty="0"/>
              <a:t>Two vertices are said to be </a:t>
            </a:r>
            <a:r>
              <a:rPr lang="en-US" sz="2800" b="1" dirty="0"/>
              <a:t>adjacent</a:t>
            </a:r>
            <a:r>
              <a:rPr lang="en-US" sz="2800" dirty="0"/>
              <a:t> if there is an edge (arc) connecting them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Adjacent Edges</a:t>
            </a:r>
            <a:br>
              <a:rPr lang="en-US" sz="2800" dirty="0"/>
            </a:br>
            <a:r>
              <a:rPr lang="en-US" sz="2800" b="1" dirty="0"/>
              <a:t>Adjacent edges</a:t>
            </a:r>
            <a:r>
              <a:rPr lang="en-US" sz="2800" dirty="0"/>
              <a:t> are edges that share a common vertex.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AutoShape 2" descr="Mathematics | Graph Theory Basics - Set 2 - GeeksforGee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456" y="2183182"/>
            <a:ext cx="2966192" cy="290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7729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168"/>
          </a:xfrm>
        </p:spPr>
        <p:txBody>
          <a:bodyPr>
            <a:normAutofit fontScale="90000"/>
          </a:bodyPr>
          <a:lstStyle/>
          <a:p>
            <a:r>
              <a:rPr lang="en-US" dirty="0"/>
              <a:t>Degree of the Node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6488"/>
            <a:ext cx="8596668" cy="3880773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degree of a node is the number of edges that are connected with that node. A node with degree 0 is called as isolated node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In degree: Number of edges entering a node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Out degree: Number of edges leaving a node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Degree = </a:t>
            </a:r>
            <a:r>
              <a:rPr lang="en-US" dirty="0" err="1"/>
              <a:t>Indegree</a:t>
            </a:r>
            <a:r>
              <a:rPr lang="en-US" dirty="0"/>
              <a:t> + </a:t>
            </a:r>
            <a:r>
              <a:rPr lang="en-US" dirty="0" err="1"/>
              <a:t>Outdegree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946" y="2132856"/>
            <a:ext cx="2382350" cy="1871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185" y="4223547"/>
            <a:ext cx="2755260" cy="217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467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8715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TYPES OF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106" y="1412776"/>
            <a:ext cx="8596668" cy="4628586"/>
          </a:xfrm>
        </p:spPr>
        <p:txBody>
          <a:bodyPr>
            <a:normAutofit/>
          </a:bodyPr>
          <a:lstStyle/>
          <a:p>
            <a:r>
              <a:rPr lang="en-US" b="1" dirty="0"/>
              <a:t>Directed Graph (or) Digraph</a:t>
            </a:r>
          </a:p>
          <a:p>
            <a:r>
              <a:rPr lang="en-US" dirty="0"/>
              <a:t>Directed graph is a graph which consists of directed edges, where each edge in E </a:t>
            </a:r>
            <a:r>
              <a:rPr lang="en-US" dirty="0" smtClean="0"/>
              <a:t>is unidirectional.</a:t>
            </a:r>
          </a:p>
          <a:p>
            <a:r>
              <a:rPr lang="en-US" dirty="0" smtClean="0"/>
              <a:t> </a:t>
            </a:r>
            <a:r>
              <a:rPr lang="en-US" dirty="0"/>
              <a:t>It is also referred as Digraph. If </a:t>
            </a:r>
            <a:r>
              <a:rPr lang="en-US" i="1" dirty="0"/>
              <a:t>(</a:t>
            </a:r>
            <a:r>
              <a:rPr lang="en-US" i="1" dirty="0" err="1"/>
              <a:t>v,w</a:t>
            </a:r>
            <a:r>
              <a:rPr lang="en-US" i="1" dirty="0"/>
              <a:t>) </a:t>
            </a:r>
            <a:r>
              <a:rPr lang="en-US" dirty="0"/>
              <a:t>is a directed edge then </a:t>
            </a:r>
            <a:r>
              <a:rPr lang="en-US" i="1" dirty="0"/>
              <a:t>(</a:t>
            </a:r>
            <a:r>
              <a:rPr lang="en-US" i="1" dirty="0" err="1"/>
              <a:t>v,w</a:t>
            </a:r>
            <a:r>
              <a:rPr lang="en-US" i="1" dirty="0"/>
              <a:t>) # (</a:t>
            </a:r>
            <a:r>
              <a:rPr lang="en-US" i="1" dirty="0" err="1"/>
              <a:t>w,v</a:t>
            </a:r>
            <a:r>
              <a:rPr lang="en-US" i="1" dirty="0" smtClean="0"/>
              <a:t>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/>
              <a:t>Undirected Graph</a:t>
            </a:r>
          </a:p>
          <a:p>
            <a:r>
              <a:rPr lang="en-US" dirty="0"/>
              <a:t>An undirected graph is a graph, which consists of undirected edges. If </a:t>
            </a:r>
            <a:r>
              <a:rPr lang="en-US" i="1" dirty="0"/>
              <a:t>(</a:t>
            </a:r>
            <a:r>
              <a:rPr lang="en-US" i="1" dirty="0" err="1"/>
              <a:t>v,w</a:t>
            </a:r>
            <a:r>
              <a:rPr lang="en-US" i="1" dirty="0"/>
              <a:t>) </a:t>
            </a:r>
            <a:r>
              <a:rPr lang="en-US" dirty="0"/>
              <a:t>is an undirected edge</a:t>
            </a:r>
            <a:r>
              <a:rPr lang="en-US" dirty="0" smtClean="0"/>
              <a:t>, then </a:t>
            </a:r>
            <a:r>
              <a:rPr lang="en-US" i="1" dirty="0"/>
              <a:t>(</a:t>
            </a:r>
            <a:r>
              <a:rPr lang="en-US" i="1" dirty="0" err="1"/>
              <a:t>v,w</a:t>
            </a:r>
            <a:r>
              <a:rPr lang="en-US" i="1" dirty="0"/>
              <a:t>)=(</a:t>
            </a:r>
            <a:r>
              <a:rPr lang="en-US" i="1" dirty="0" err="1"/>
              <a:t>w,v</a:t>
            </a:r>
            <a:r>
              <a:rPr lang="en-US" i="1" dirty="0" smtClean="0"/>
              <a:t>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328" y="2989304"/>
            <a:ext cx="3914775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652" y="4712122"/>
            <a:ext cx="39814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7668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160"/>
          </a:xfrm>
        </p:spPr>
        <p:txBody>
          <a:bodyPr/>
          <a:lstStyle/>
          <a:p>
            <a:r>
              <a:rPr lang="en-US" dirty="0"/>
              <a:t>Connected and Disconnected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4785"/>
            <a:ext cx="8596668" cy="4556578"/>
          </a:xfrm>
        </p:spPr>
        <p:txBody>
          <a:bodyPr/>
          <a:lstStyle/>
          <a:p>
            <a:r>
              <a:rPr lang="en-US" dirty="0"/>
              <a:t>A graph G is said to be </a:t>
            </a:r>
            <a:r>
              <a:rPr lang="en-US" b="1" dirty="0"/>
              <a:t>connected</a:t>
            </a:r>
            <a:r>
              <a:rPr lang="en-US" dirty="0"/>
              <a:t> </a:t>
            </a:r>
            <a:r>
              <a:rPr lang="en-US" b="1" dirty="0"/>
              <a:t>if there exists a path between every pair of vertices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connected graph is the one in which some path exists between every two vertices (u, v) in V.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are no isolated nodes in connected graph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 smtClean="0"/>
              <a:t>UNCONNECTED/</a:t>
            </a:r>
            <a:r>
              <a:rPr lang="en-US" b="1" dirty="0" err="1" smtClean="0"/>
              <a:t>DisConnected</a:t>
            </a:r>
            <a:r>
              <a:rPr lang="en-US" b="1" dirty="0" smtClean="0"/>
              <a:t>  </a:t>
            </a:r>
            <a:r>
              <a:rPr lang="en-US" b="1" dirty="0"/>
              <a:t>GRAPH</a:t>
            </a:r>
            <a:r>
              <a:rPr lang="en-US" dirty="0"/>
              <a:t>: A graph is said as unconnected graph if there exist any 2 unconnected components. </a:t>
            </a:r>
            <a:endParaRPr lang="en-US" dirty="0" smtClean="0"/>
          </a:p>
          <a:p>
            <a:r>
              <a:rPr lang="en-US" dirty="0"/>
              <a:t>Example: • H1 and H2 are connected • H3 is </a:t>
            </a:r>
            <a:r>
              <a:rPr lang="en-US" dirty="0" smtClean="0"/>
              <a:t>disconnected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490" y="4832540"/>
            <a:ext cx="70770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331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871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972" y="1484784"/>
            <a:ext cx="8596668" cy="468052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Weighted Graph</a:t>
            </a:r>
          </a:p>
          <a:p>
            <a:r>
              <a:rPr lang="en-US" dirty="0"/>
              <a:t>A graph is said to be weighted graph if every edge in the graph is assigned a weight or value. </a:t>
            </a:r>
            <a:r>
              <a:rPr lang="en-US" dirty="0" smtClean="0"/>
              <a:t>It can </a:t>
            </a:r>
            <a:r>
              <a:rPr lang="en-US" dirty="0"/>
              <a:t>be directed or undirected graph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/>
              <a:t>Complete Graph</a:t>
            </a:r>
          </a:p>
          <a:p>
            <a:r>
              <a:rPr lang="en-US" dirty="0"/>
              <a:t>A complete graph is a graph in which there is an </a:t>
            </a:r>
            <a:r>
              <a:rPr lang="en-US" dirty="0" smtClean="0"/>
              <a:t>direct edge </a:t>
            </a:r>
            <a:r>
              <a:rPr lang="en-US" dirty="0"/>
              <a:t>between every pair of vertices.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complete </a:t>
            </a:r>
            <a:r>
              <a:rPr lang="en-US" dirty="0" smtClean="0"/>
              <a:t>graph with </a:t>
            </a:r>
            <a:r>
              <a:rPr lang="en-US" i="1" dirty="0"/>
              <a:t>n </a:t>
            </a:r>
            <a:r>
              <a:rPr lang="en-US" dirty="0"/>
              <a:t>vertices will have </a:t>
            </a:r>
            <a:r>
              <a:rPr lang="en-US" i="1" dirty="0"/>
              <a:t>n(n-1)/2 </a:t>
            </a:r>
            <a:r>
              <a:rPr lang="en-US" dirty="0"/>
              <a:t>edges.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is a path from every vertex to every other vertex. 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complete graphs are connected graphs, but not all connected graphs are complete graphs</a:t>
            </a:r>
            <a:r>
              <a:rPr lang="en-US" dirty="0" smtClean="0"/>
              <a:t>.</a:t>
            </a:r>
          </a:p>
          <a:p>
            <a:r>
              <a:rPr lang="en-US" dirty="0"/>
              <a:t>A complete digraph is a strongly connected graph.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55" y="2504631"/>
            <a:ext cx="5305425" cy="1114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4155354"/>
            <a:ext cx="19526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048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464" y="764704"/>
            <a:ext cx="8496944" cy="468439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AutoShape 2" descr="https://qphs.fs.quoracdn.net/main-qimg-34548070edf9b032d71da5376e6cfdb7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625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431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40769"/>
            <a:ext cx="8596668" cy="4700594"/>
          </a:xfrm>
        </p:spPr>
        <p:txBody>
          <a:bodyPr/>
          <a:lstStyle/>
          <a:p>
            <a:r>
              <a:rPr lang="en-US" b="1" dirty="0"/>
              <a:t>Strongly Connected Graph</a:t>
            </a:r>
          </a:p>
          <a:p>
            <a:r>
              <a:rPr lang="en-US" dirty="0"/>
              <a:t>If there is a path from every vertex to every other vertex in a directed graph then it is said to </a:t>
            </a:r>
            <a:r>
              <a:rPr lang="en-US" dirty="0" smtClean="0"/>
              <a:t>be strongly </a:t>
            </a:r>
            <a:r>
              <a:rPr lang="en-US" dirty="0"/>
              <a:t>connected graph.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Weakly Connected Graph</a:t>
            </a:r>
            <a:r>
              <a:rPr lang="en-US" dirty="0" smtClean="0"/>
              <a:t>: </a:t>
            </a:r>
          </a:p>
          <a:p>
            <a:r>
              <a:rPr lang="en-US" dirty="0" smtClean="0"/>
              <a:t>If </a:t>
            </a:r>
            <a:r>
              <a:rPr lang="en-US" dirty="0"/>
              <a:t>there </a:t>
            </a:r>
            <a:r>
              <a:rPr lang="en-US" dirty="0" smtClean="0"/>
              <a:t>does </a:t>
            </a:r>
            <a:r>
              <a:rPr lang="en-US" dirty="0"/>
              <a:t>not exist a </a:t>
            </a:r>
            <a:r>
              <a:rPr lang="en-US" dirty="0" smtClean="0"/>
              <a:t>path </a:t>
            </a:r>
            <a:r>
              <a:rPr lang="en-US" dirty="0"/>
              <a:t>from one vertex to another vertex then it is said to be a weakly connected graph.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771" y="3879810"/>
            <a:ext cx="5621472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192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908721"/>
            <a:ext cx="8596668" cy="5132642"/>
          </a:xfrm>
        </p:spPr>
        <p:txBody>
          <a:bodyPr/>
          <a:lstStyle/>
          <a:p>
            <a:r>
              <a:rPr lang="en-US" dirty="0"/>
              <a:t>Regular Graph</a:t>
            </a:r>
          </a:p>
          <a:p>
            <a:r>
              <a:rPr lang="en-US" dirty="0"/>
              <a:t>A graph G is said to be regular, </a:t>
            </a:r>
            <a:r>
              <a:rPr lang="en-US" b="1" dirty="0"/>
              <a:t>if all its vertices have the same degree</a:t>
            </a:r>
            <a:r>
              <a:rPr lang="en-US" dirty="0"/>
              <a:t>. In a graph, if the degree of each vertex is ‘k’, then the graph is called a ‘k-regular graph</a:t>
            </a:r>
            <a:r>
              <a:rPr lang="en-US" dirty="0" smtClean="0"/>
              <a:t>’.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In the following graphs, all the vertices have the same degree. So these graphs are called regular graphs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</a:t>
            </a:r>
            <a:r>
              <a:rPr lang="en-US" dirty="0"/>
              <a:t>both the graphs, all the vertices have degree 2. They are called 2-Regular Graphs.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32" y="2132856"/>
            <a:ext cx="37433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17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43136"/>
          </a:xfrm>
        </p:spPr>
        <p:txBody>
          <a:bodyPr>
            <a:normAutofit fontScale="90000"/>
          </a:bodyPr>
          <a:lstStyle/>
          <a:p>
            <a:r>
              <a:rPr lang="en-US" dirty="0"/>
              <a:t>CYCLIC AND ACYCLIC GRPH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40769"/>
            <a:ext cx="8596668" cy="4700594"/>
          </a:xfrm>
        </p:spPr>
        <p:txBody>
          <a:bodyPr/>
          <a:lstStyle/>
          <a:p>
            <a:r>
              <a:rPr lang="en-US" dirty="0"/>
              <a:t>Cyclic Graph</a:t>
            </a:r>
          </a:p>
          <a:p>
            <a:r>
              <a:rPr lang="en-US" dirty="0"/>
              <a:t>A graph </a:t>
            </a:r>
            <a:r>
              <a:rPr lang="en-US" b="1" dirty="0"/>
              <a:t>with at least one</a:t>
            </a:r>
            <a:r>
              <a:rPr lang="en-US" dirty="0"/>
              <a:t> cycle is called a cyclic graph.</a:t>
            </a:r>
          </a:p>
          <a:p>
            <a:r>
              <a:rPr lang="en-US" dirty="0" smtClean="0"/>
              <a:t>Example</a:t>
            </a:r>
          </a:p>
          <a:p>
            <a:endParaRPr lang="en-US" dirty="0"/>
          </a:p>
          <a:p>
            <a:r>
              <a:rPr lang="en-US" dirty="0"/>
              <a:t>In the above example graph, we have two cycles a-b-c-d-a and c-f-g-e-c. Hence it is called a cyclic </a:t>
            </a:r>
            <a:r>
              <a:rPr lang="en-US" dirty="0" smtClean="0"/>
              <a:t>graph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Acyclic Graph</a:t>
            </a:r>
          </a:p>
          <a:p>
            <a:r>
              <a:rPr lang="en-US" dirty="0"/>
              <a:t>A graph </a:t>
            </a:r>
            <a:r>
              <a:rPr lang="en-US" b="1" dirty="0"/>
              <a:t>with no cycles</a:t>
            </a:r>
            <a:r>
              <a:rPr lang="en-US" dirty="0"/>
              <a:t> is called an acyclic graph.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692696"/>
            <a:ext cx="3933825" cy="2352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666" y="3691066"/>
            <a:ext cx="38385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682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51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CYCLIC AND ACYCLIC GRPH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Acyclic Graph</a:t>
            </a:r>
          </a:p>
          <a:p>
            <a:r>
              <a:rPr lang="en-US" dirty="0"/>
              <a:t>A directional graph which has no cycles is referred to as acyclic graph. It is </a:t>
            </a:r>
            <a:r>
              <a:rPr lang="en-US" dirty="0" smtClean="0"/>
              <a:t>abbreviated as </a:t>
            </a:r>
            <a:r>
              <a:rPr lang="en-US" dirty="0"/>
              <a:t>DAG (</a:t>
            </a:r>
            <a:r>
              <a:rPr lang="en-US" b="1" dirty="0" err="1"/>
              <a:t>Directioinal</a:t>
            </a:r>
            <a:r>
              <a:rPr lang="en-US" b="1" dirty="0"/>
              <a:t> Acyclic Graph</a:t>
            </a:r>
            <a:r>
              <a:rPr lang="en-US" dirty="0" smtClean="0"/>
              <a:t>).</a:t>
            </a:r>
          </a:p>
          <a:p>
            <a:r>
              <a:rPr lang="en-US" dirty="0" smtClean="0"/>
              <a:t>If </a:t>
            </a:r>
            <a:r>
              <a:rPr lang="en-US" dirty="0"/>
              <a:t>there is a path containing one or more edges which starts from a vertex vi </a:t>
            </a:r>
            <a:r>
              <a:rPr lang="en-US" dirty="0" smtClean="0"/>
              <a:t>and terminates </a:t>
            </a:r>
            <a:r>
              <a:rPr lang="en-US" dirty="0"/>
              <a:t>into the same vertex then the path is known as a cycle.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a graph(digraph) does </a:t>
            </a:r>
            <a:r>
              <a:rPr lang="en-US" dirty="0" smtClean="0"/>
              <a:t>not have </a:t>
            </a:r>
            <a:r>
              <a:rPr lang="en-US" dirty="0"/>
              <a:t>any cycle then it is called acyclic graph.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30" y="4437112"/>
            <a:ext cx="31146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116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837" y="1556792"/>
            <a:ext cx="8596668" cy="44845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Graph is a non-linear data structure consisting of nodes and edges.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nodes are sometimes also referred to as vertices and the edges are lines or arcs that connect any two nodes in the graph. </a:t>
            </a:r>
            <a:endParaRPr lang="en-US" dirty="0" smtClean="0"/>
          </a:p>
          <a:p>
            <a:r>
              <a:rPr lang="en-US" dirty="0" smtClean="0"/>
              <a:t>Generally, a graph G is represented as G=(V,E) where V is set of vertices and E is set of edges.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smtClean="0"/>
              <a:t>this </a:t>
            </a:r>
            <a:r>
              <a:rPr lang="en-US" dirty="0"/>
              <a:t>above Graph, the set of vertices V = {0,1,2,3,4} and the set of edges E = {01, 12, 23, 34, 04, 14, 13}.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VELAMMAL ENGINEERING COLLEGE, Dept. of CSE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2939631"/>
            <a:ext cx="46767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5206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168"/>
          </a:xfrm>
        </p:spPr>
        <p:txBody>
          <a:bodyPr/>
          <a:lstStyle/>
          <a:p>
            <a:r>
              <a:rPr lang="en-US" dirty="0" smtClean="0"/>
              <a:t>GRAPH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274" y="1363470"/>
            <a:ext cx="9774206" cy="4513802"/>
          </a:xfrm>
        </p:spPr>
        <p:txBody>
          <a:bodyPr>
            <a:normAutofit/>
          </a:bodyPr>
          <a:lstStyle/>
          <a:p>
            <a:r>
              <a:rPr lang="en-US" sz="2800" dirty="0"/>
              <a:t>Graph data structure is represented using following representations...</a:t>
            </a:r>
          </a:p>
          <a:p>
            <a:endParaRPr lang="en-US" sz="2800" dirty="0"/>
          </a:p>
          <a:p>
            <a:r>
              <a:rPr lang="en-US" sz="2800" dirty="0"/>
              <a:t>Adjacency Matrix</a:t>
            </a:r>
          </a:p>
          <a:p>
            <a:r>
              <a:rPr lang="en-US" sz="2800" dirty="0"/>
              <a:t>Incidence Matrix</a:t>
            </a:r>
          </a:p>
          <a:p>
            <a:r>
              <a:rPr lang="en-US" sz="2800" dirty="0"/>
              <a:t>Adjacency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1979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871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ADJACENCY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196752"/>
            <a:ext cx="8596668" cy="3880773"/>
          </a:xfrm>
        </p:spPr>
        <p:txBody>
          <a:bodyPr/>
          <a:lstStyle/>
          <a:p>
            <a:r>
              <a:rPr lang="en-US" dirty="0"/>
              <a:t>The adjacency matrix A for a graph G = (V,E) with n vertices, is an n* n matrix of bits </a:t>
            </a:r>
            <a:r>
              <a:rPr lang="en-US" dirty="0" smtClean="0"/>
              <a:t>,</a:t>
            </a:r>
          </a:p>
          <a:p>
            <a:r>
              <a:rPr lang="en-US" dirty="0" smtClean="0"/>
              <a:t>such </a:t>
            </a:r>
            <a:r>
              <a:rPr lang="en-US" dirty="0"/>
              <a:t>that A </a:t>
            </a:r>
            <a:r>
              <a:rPr lang="en-US" dirty="0" err="1"/>
              <a:t>i</a:t>
            </a:r>
            <a:r>
              <a:rPr lang="en-US" dirty="0" err="1" smtClean="0"/>
              <a:t>j</a:t>
            </a:r>
            <a:r>
              <a:rPr lang="en-US" dirty="0" smtClean="0"/>
              <a:t> </a:t>
            </a:r>
            <a:r>
              <a:rPr lang="en-US" dirty="0"/>
              <a:t>= 1 , if there is an edge from vi to </a:t>
            </a:r>
            <a:r>
              <a:rPr lang="en-US" dirty="0" err="1"/>
              <a:t>vj</a:t>
            </a:r>
            <a:r>
              <a:rPr lang="en-US" dirty="0"/>
              <a:t> </a:t>
            </a:r>
            <a:r>
              <a:rPr lang="en-US" dirty="0" smtClean="0"/>
              <a:t>and</a:t>
            </a:r>
          </a:p>
          <a:p>
            <a:r>
              <a:rPr lang="en-US" dirty="0" smtClean="0"/>
              <a:t> </a:t>
            </a:r>
            <a:r>
              <a:rPr lang="en-US" dirty="0" err="1"/>
              <a:t>Aij</a:t>
            </a:r>
            <a:r>
              <a:rPr lang="en-US" dirty="0"/>
              <a:t> = 0, if there is no such edge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137138"/>
            <a:ext cx="5619734" cy="21067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994" y="3228196"/>
            <a:ext cx="5436691" cy="201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523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1412776"/>
            <a:ext cx="9073008" cy="43924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939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160"/>
          </a:xfrm>
        </p:spPr>
        <p:txBody>
          <a:bodyPr/>
          <a:lstStyle/>
          <a:p>
            <a:r>
              <a:rPr lang="en-US" dirty="0" smtClean="0"/>
              <a:t>ADJACENCY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484784"/>
            <a:ext cx="10513168" cy="4556578"/>
          </a:xfrm>
        </p:spPr>
        <p:txBody>
          <a:bodyPr/>
          <a:lstStyle/>
          <a:p>
            <a:r>
              <a:rPr lang="en-US" dirty="0"/>
              <a:t>A graph containing </a:t>
            </a:r>
            <a:r>
              <a:rPr lang="en-US" i="1" dirty="0"/>
              <a:t>m </a:t>
            </a:r>
            <a:r>
              <a:rPr lang="en-US" dirty="0"/>
              <a:t>vertices and </a:t>
            </a:r>
            <a:r>
              <a:rPr lang="en-US" i="1" dirty="0"/>
              <a:t>n </a:t>
            </a:r>
            <a:r>
              <a:rPr lang="en-US" dirty="0"/>
              <a:t>edges can be represented using a linked list, referred</a:t>
            </a:r>
          </a:p>
          <a:p>
            <a:pPr marL="0" indent="0">
              <a:buNone/>
            </a:pPr>
            <a:r>
              <a:rPr lang="en-US" dirty="0" smtClean="0"/>
              <a:t>	to </a:t>
            </a:r>
            <a:r>
              <a:rPr lang="en-US" dirty="0"/>
              <a:t>as </a:t>
            </a:r>
            <a:r>
              <a:rPr lang="en-US" i="1" dirty="0"/>
              <a:t>adjacency list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number of vertices in a graph forms a singly linked list. </a:t>
            </a:r>
            <a:endParaRPr lang="en-US" dirty="0" smtClean="0"/>
          </a:p>
          <a:p>
            <a:r>
              <a:rPr lang="en-US" dirty="0" smtClean="0"/>
              <a:t>Each vertex have </a:t>
            </a:r>
            <a:r>
              <a:rPr lang="en-US" dirty="0"/>
              <a:t>a separate linked list, with nodes equal to the </a:t>
            </a:r>
            <a:r>
              <a:rPr lang="en-US" dirty="0" smtClean="0"/>
              <a:t>number of </a:t>
            </a:r>
            <a:r>
              <a:rPr lang="en-US" dirty="0"/>
              <a:t>edges connected from </a:t>
            </a:r>
            <a:r>
              <a:rPr lang="en-US" dirty="0" smtClean="0"/>
              <a:t>the corresponding </a:t>
            </a:r>
            <a:r>
              <a:rPr lang="en-US" dirty="0"/>
              <a:t>vertex.</a:t>
            </a:r>
            <a:r>
              <a:rPr lang="en-US" dirty="0" smtClean="0"/>
              <a:t>. </a:t>
            </a:r>
          </a:p>
          <a:p>
            <a:r>
              <a:rPr lang="en-US" dirty="0" smtClean="0"/>
              <a:t>Each </a:t>
            </a:r>
            <a:r>
              <a:rPr lang="en-US" dirty="0"/>
              <a:t>nodes has at least 2 fields: VERTEX and LINK.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VERTEX fields contain the indices of the vertices adjacent to vertex </a:t>
            </a:r>
            <a:r>
              <a:rPr lang="en-US" dirty="0" err="1"/>
              <a:t>i</a:t>
            </a:r>
            <a:r>
              <a:rPr lang="en-US" dirty="0"/>
              <a:t>. 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4221089"/>
            <a:ext cx="8245202" cy="2036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342" y="4193512"/>
            <a:ext cx="8318356" cy="223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137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398550"/>
            <a:ext cx="8646488" cy="464281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1012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8715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Incidence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graph containing </a:t>
            </a:r>
            <a:r>
              <a:rPr lang="en-US" sz="2000" i="1" dirty="0"/>
              <a:t>m </a:t>
            </a:r>
            <a:r>
              <a:rPr lang="en-US" sz="2000" dirty="0"/>
              <a:t>vertices and </a:t>
            </a:r>
            <a:r>
              <a:rPr lang="en-US" sz="2000" i="1" dirty="0"/>
              <a:t>n </a:t>
            </a:r>
            <a:r>
              <a:rPr lang="en-US" sz="2000" dirty="0"/>
              <a:t>edges can be represented by a matrix with </a:t>
            </a:r>
            <a:r>
              <a:rPr lang="en-US" sz="2000" i="1" dirty="0"/>
              <a:t>m </a:t>
            </a:r>
            <a:r>
              <a:rPr lang="en-US" sz="2000" dirty="0" smtClean="0"/>
              <a:t>rows and </a:t>
            </a:r>
            <a:r>
              <a:rPr lang="en-US" sz="2000" i="1" dirty="0"/>
              <a:t>n </a:t>
            </a:r>
            <a:r>
              <a:rPr lang="en-US" sz="2000" dirty="0"/>
              <a:t>columns.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matrix formed by storing </a:t>
            </a:r>
            <a:r>
              <a:rPr lang="en-US" sz="2000" i="1" dirty="0"/>
              <a:t>1 </a:t>
            </a:r>
            <a:r>
              <a:rPr lang="en-US" sz="2000" dirty="0"/>
              <a:t>in the </a:t>
            </a:r>
            <a:r>
              <a:rPr lang="en-US" sz="2000" i="1" dirty="0" err="1"/>
              <a:t>ith</a:t>
            </a:r>
            <a:r>
              <a:rPr lang="en-US" sz="2000" i="1" dirty="0"/>
              <a:t> </a:t>
            </a:r>
            <a:r>
              <a:rPr lang="en-US" sz="2000" dirty="0"/>
              <a:t>row and </a:t>
            </a:r>
            <a:r>
              <a:rPr lang="en-US" sz="2000" i="1" dirty="0" err="1"/>
              <a:t>jth</a:t>
            </a:r>
            <a:r>
              <a:rPr lang="en-US" sz="2000" i="1" dirty="0"/>
              <a:t> </a:t>
            </a:r>
            <a:r>
              <a:rPr lang="en-US" sz="2000" dirty="0"/>
              <a:t>column corresponding to </a:t>
            </a:r>
            <a:r>
              <a:rPr lang="en-US" sz="2000" dirty="0" smtClean="0"/>
              <a:t>the matrix</a:t>
            </a:r>
            <a:r>
              <a:rPr lang="en-US" sz="2000" dirty="0"/>
              <a:t>, if there exists a </a:t>
            </a:r>
            <a:r>
              <a:rPr lang="en-US" sz="2000" i="1" dirty="0" err="1" smtClean="0"/>
              <a:t>ith</a:t>
            </a:r>
            <a:r>
              <a:rPr lang="en-US" sz="2000" i="1" dirty="0" smtClean="0"/>
              <a:t> </a:t>
            </a:r>
            <a:r>
              <a:rPr lang="en-US" sz="2000" dirty="0" smtClean="0"/>
              <a:t>vertex</a:t>
            </a:r>
            <a:r>
              <a:rPr lang="en-US" sz="2000" dirty="0"/>
              <a:t>, connected to one end of the </a:t>
            </a:r>
            <a:r>
              <a:rPr lang="en-US" sz="2000" i="1" dirty="0" err="1" smtClean="0"/>
              <a:t>jth</a:t>
            </a:r>
            <a:r>
              <a:rPr lang="en-US" sz="2000" i="1" dirty="0" smtClean="0"/>
              <a:t> </a:t>
            </a:r>
            <a:r>
              <a:rPr lang="en-US" sz="2000" dirty="0" smtClean="0"/>
              <a:t>edge</a:t>
            </a:r>
            <a:r>
              <a:rPr lang="en-US" sz="2000" dirty="0"/>
              <a:t>, and </a:t>
            </a:r>
            <a:r>
              <a:rPr lang="en-US" sz="2000" i="1" dirty="0"/>
              <a:t>0</a:t>
            </a:r>
            <a:r>
              <a:rPr lang="en-US" sz="2000" dirty="0"/>
              <a:t>, if there is no </a:t>
            </a:r>
            <a:r>
              <a:rPr lang="en-US" sz="2000" i="1" dirty="0" err="1" smtClean="0"/>
              <a:t>ith</a:t>
            </a:r>
            <a:r>
              <a:rPr lang="en-US" sz="2000" i="1" dirty="0" smtClean="0"/>
              <a:t> </a:t>
            </a:r>
            <a:r>
              <a:rPr lang="en-US" sz="2000" dirty="0" smtClean="0"/>
              <a:t>vertex</a:t>
            </a:r>
            <a:r>
              <a:rPr lang="en-US" sz="2000" dirty="0"/>
              <a:t>, connected to any end of the </a:t>
            </a:r>
            <a:r>
              <a:rPr lang="en-US" sz="2000" i="1" dirty="0" err="1"/>
              <a:t>jth</a:t>
            </a:r>
            <a:r>
              <a:rPr lang="en-US" sz="2000" i="1" dirty="0"/>
              <a:t> </a:t>
            </a:r>
            <a:r>
              <a:rPr lang="en-US" sz="2000" dirty="0"/>
              <a:t>edge of the graph, such a matrix is referred as an </a:t>
            </a:r>
            <a:r>
              <a:rPr lang="en-US" sz="2000" i="1" dirty="0" smtClean="0"/>
              <a:t>incidence matrix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IncMat</a:t>
            </a:r>
            <a:r>
              <a:rPr lang="en-US" sz="2000" dirty="0"/>
              <a:t> [</a:t>
            </a:r>
            <a:r>
              <a:rPr lang="en-US" sz="2000" dirty="0" err="1"/>
              <a:t>i</a:t>
            </a:r>
            <a:r>
              <a:rPr lang="en-US" sz="2000" dirty="0"/>
              <a:t>] [j] = 1,if there is an edge </a:t>
            </a:r>
            <a:r>
              <a:rPr lang="en-US" sz="2000" dirty="0" err="1"/>
              <a:t>Ejfrom</a:t>
            </a:r>
            <a:r>
              <a:rPr lang="en-US" sz="2000" dirty="0"/>
              <a:t> vertex Vi</a:t>
            </a:r>
          </a:p>
          <a:p>
            <a:r>
              <a:rPr lang="en-US" sz="2000" dirty="0"/>
              <a:t>= 0, otherwise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7267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2204864"/>
            <a:ext cx="2856731" cy="252028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2828924"/>
            <a:ext cx="5483052" cy="225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56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3711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Graph Traversals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12776"/>
            <a:ext cx="9307098" cy="446449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 </a:t>
            </a:r>
            <a:r>
              <a:rPr lang="en-US" sz="3200" dirty="0"/>
              <a:t>graph traversal is a systematic way of visiting the nodes in a specific order. </a:t>
            </a:r>
            <a:endParaRPr lang="en-US" sz="3200" dirty="0" smtClean="0"/>
          </a:p>
          <a:p>
            <a:r>
              <a:rPr lang="en-US" sz="3200" dirty="0" smtClean="0"/>
              <a:t>There </a:t>
            </a:r>
            <a:r>
              <a:rPr lang="en-US" sz="3200" dirty="0"/>
              <a:t>are </a:t>
            </a:r>
            <a:r>
              <a:rPr lang="en-US" sz="3200" dirty="0" smtClean="0"/>
              <a:t>2 types </a:t>
            </a:r>
            <a:r>
              <a:rPr lang="en-US" sz="3200" dirty="0"/>
              <a:t>of graph traversals namely</a:t>
            </a:r>
            <a:r>
              <a:rPr lang="en-US" sz="3200" dirty="0" smtClean="0"/>
              <a:t>,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 Breadth First Search(BFS)</a:t>
            </a:r>
          </a:p>
          <a:p>
            <a:r>
              <a:rPr lang="en-US" sz="3200" dirty="0"/>
              <a:t> Depth First Search(DFS)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2939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AutoShape 2" descr="svg view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243" y="836712"/>
            <a:ext cx="7074850" cy="498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554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871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Depth first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40769"/>
            <a:ext cx="8596668" cy="4700594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Visit the first </a:t>
            </a:r>
            <a:r>
              <a:rPr lang="en-US" sz="2400" dirty="0" smtClean="0"/>
              <a:t>node initially</a:t>
            </a:r>
            <a:r>
              <a:rPr lang="en-US" sz="2400" dirty="0"/>
              <a:t>, and then find the unvisited node which is adjacent to the first node, is visited and a </a:t>
            </a:r>
            <a:r>
              <a:rPr lang="en-US" sz="2400" dirty="0" smtClean="0"/>
              <a:t>DFS is </a:t>
            </a:r>
            <a:r>
              <a:rPr lang="en-US" sz="2400" dirty="0"/>
              <a:t>initiated from the adjacent node (considering it as the first node). </a:t>
            </a:r>
            <a:endParaRPr lang="en-US" sz="2400" dirty="0" smtClean="0"/>
          </a:p>
          <a:p>
            <a:pPr algn="just"/>
            <a:r>
              <a:rPr lang="en-US" sz="2400" dirty="0" smtClean="0"/>
              <a:t>If </a:t>
            </a:r>
            <a:r>
              <a:rPr lang="en-US" sz="2400" dirty="0"/>
              <a:t>all the adjacent nodes </a:t>
            </a:r>
            <a:r>
              <a:rPr lang="en-US" sz="2400" dirty="0" smtClean="0"/>
              <a:t>have been </a:t>
            </a:r>
            <a:r>
              <a:rPr lang="en-US" sz="2400" dirty="0"/>
              <a:t>visited, backtrack to the last node visited, and find another adjacent node and again </a:t>
            </a:r>
            <a:r>
              <a:rPr lang="en-US" sz="2400" dirty="0" smtClean="0"/>
              <a:t>initiate the </a:t>
            </a:r>
            <a:r>
              <a:rPr lang="en-US" sz="2400" dirty="0"/>
              <a:t>DFS from adjacent node. </a:t>
            </a:r>
            <a:endParaRPr lang="en-US" sz="2400" dirty="0" smtClean="0"/>
          </a:p>
          <a:p>
            <a:pPr algn="just"/>
            <a:r>
              <a:rPr lang="en-US" sz="2400" dirty="0" smtClean="0"/>
              <a:t>This </a:t>
            </a:r>
            <a:r>
              <a:rPr lang="en-US" sz="2400" dirty="0"/>
              <a:t>traversal continues until all nodes have been visited once.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2672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448" y="692696"/>
            <a:ext cx="8856983" cy="534932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313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Steps to Implement DFS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4785"/>
            <a:ext cx="8596668" cy="455657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1</a:t>
            </a:r>
            <a:r>
              <a:rPr lang="en-US" sz="2400" dirty="0"/>
              <a:t>. Select the start vertex</a:t>
            </a:r>
          </a:p>
          <a:p>
            <a:r>
              <a:rPr lang="en-US" sz="2400" dirty="0"/>
              <a:t>2. Visit the vertex ( place 1)</a:t>
            </a:r>
          </a:p>
          <a:p>
            <a:r>
              <a:rPr lang="en-US" sz="2400" dirty="0"/>
              <a:t>3. Push the vertex on the stack</a:t>
            </a:r>
          </a:p>
          <a:p>
            <a:r>
              <a:rPr lang="en-US" sz="2400" dirty="0"/>
              <a:t>4. pop the vertex</a:t>
            </a:r>
          </a:p>
          <a:p>
            <a:r>
              <a:rPr lang="en-US" sz="2400" dirty="0"/>
              <a:t>5. find the adjacent vertices and find any one of the unvisited adjacent vertex</a:t>
            </a:r>
          </a:p>
          <a:p>
            <a:r>
              <a:rPr lang="en-US" sz="2400" dirty="0"/>
              <a:t>6. repeat from step 2 to 5 until the stack becomes </a:t>
            </a:r>
            <a:r>
              <a:rPr lang="en-US" sz="2400" dirty="0" smtClean="0"/>
              <a:t>empty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2870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104" y="692696"/>
            <a:ext cx="7296150" cy="19145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78946" y="2607221"/>
            <a:ext cx="8601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Mark the vertex A as visited. push the vertex A into the stack and pop it out.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06" y="3253553"/>
            <a:ext cx="9005810" cy="278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290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906" y="754063"/>
            <a:ext cx="7134225" cy="310698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842" y="3824084"/>
            <a:ext cx="7058025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824" y="5660362"/>
            <a:ext cx="3771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091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620689"/>
            <a:ext cx="9311923" cy="5456624"/>
          </a:xfrm>
        </p:spPr>
        <p:txBody>
          <a:bodyPr/>
          <a:lstStyle/>
          <a:p>
            <a:r>
              <a:rPr lang="en-US" b="1" dirty="0"/>
              <a:t>Step 5</a:t>
            </a:r>
          </a:p>
          <a:p>
            <a:r>
              <a:rPr lang="en-US" dirty="0"/>
              <a:t>Since all the vertices of D are visited, and all the vertices in the graph are visited, DFS ends. </a:t>
            </a:r>
            <a:endParaRPr lang="en-US" dirty="0" smtClean="0"/>
          </a:p>
          <a:p>
            <a:r>
              <a:rPr lang="en-US" dirty="0" smtClean="0"/>
              <a:t>The output </a:t>
            </a:r>
            <a:r>
              <a:rPr lang="en-US" dirty="0"/>
              <a:t>is the order in which the vertices are popped out. </a:t>
            </a:r>
            <a:r>
              <a:rPr lang="en-US" b="1" dirty="0"/>
              <a:t>Output: </a:t>
            </a:r>
            <a:r>
              <a:rPr lang="en-US" dirty="0"/>
              <a:t>A C B D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43" y="2512970"/>
            <a:ext cx="5807931" cy="35283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934" y="2843941"/>
            <a:ext cx="4488594" cy="329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117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871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2: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68" y="1412776"/>
            <a:ext cx="8928992" cy="462924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9083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548681"/>
            <a:ext cx="8208912" cy="27363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38" y="3645024"/>
            <a:ext cx="8496300" cy="276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999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5" y="404664"/>
            <a:ext cx="8154970" cy="32212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3666728"/>
            <a:ext cx="7632849" cy="299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179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837" y="476672"/>
            <a:ext cx="8596312" cy="32529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3729583"/>
            <a:ext cx="7704856" cy="305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9874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416" y="404664"/>
            <a:ext cx="7578906" cy="29445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82" y="3645023"/>
            <a:ext cx="7232395" cy="277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8214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874" y="332656"/>
            <a:ext cx="8596312" cy="31324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3" y="3673086"/>
            <a:ext cx="7776864" cy="303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074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are used to solve many real-life problems. </a:t>
            </a:r>
            <a:endParaRPr lang="en-US" dirty="0" smtClean="0"/>
          </a:p>
          <a:p>
            <a:r>
              <a:rPr lang="en-US" dirty="0" smtClean="0"/>
              <a:t>Graphs </a:t>
            </a:r>
            <a:r>
              <a:rPr lang="en-US" dirty="0"/>
              <a:t>are used to represent networks.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networks may include paths in a city or telephone network or circuit network. </a:t>
            </a:r>
            <a:endParaRPr lang="en-US" dirty="0" smtClean="0"/>
          </a:p>
          <a:p>
            <a:r>
              <a:rPr lang="en-US" dirty="0" smtClean="0"/>
              <a:t>Graphs </a:t>
            </a:r>
            <a:r>
              <a:rPr lang="en-US" dirty="0"/>
              <a:t>are also used in social networks like </a:t>
            </a:r>
            <a:r>
              <a:rPr lang="en-US" dirty="0" err="1"/>
              <a:t>linkedIn</a:t>
            </a:r>
            <a:r>
              <a:rPr lang="en-US" dirty="0"/>
              <a:t>, Facebook.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example, in Facebook, each person is represented with a vertex(or node</a:t>
            </a:r>
            <a:r>
              <a:rPr lang="en-US" dirty="0" smtClean="0"/>
              <a:t>).</a:t>
            </a:r>
          </a:p>
          <a:p>
            <a:r>
              <a:rPr lang="en-US" dirty="0" smtClean="0"/>
              <a:t> </a:t>
            </a:r>
            <a:r>
              <a:rPr lang="en-US" dirty="0"/>
              <a:t>Each node is a structure and contains information like person id, name, gender, locale 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8889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260648"/>
            <a:ext cx="8553450" cy="3314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3648254"/>
            <a:ext cx="7992888" cy="309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8745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836712"/>
            <a:ext cx="9235090" cy="52053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47728" y="630932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A-B-C-E-D-F-G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495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 of DFS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 </a:t>
            </a:r>
            <a:r>
              <a:rPr lang="en-US" dirty="0"/>
              <a:t>To check whether the undirected graph is connected or not</a:t>
            </a:r>
          </a:p>
          <a:p>
            <a:r>
              <a:rPr lang="en-US" dirty="0"/>
              <a:t> To check if the connected undirected graph is bi-connected or not</a:t>
            </a:r>
          </a:p>
          <a:p>
            <a:r>
              <a:rPr lang="en-US" dirty="0"/>
              <a:t> To check whether the directed graph is a-cyclic or not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4611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16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BFS (Breadth First Search)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12777"/>
            <a:ext cx="8596668" cy="4628586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Breadth First Search (BFS) of a graph G starts from an unvisited vertex </a:t>
            </a:r>
            <a:r>
              <a:rPr lang="en-US" sz="2400" i="1" dirty="0"/>
              <a:t>u</a:t>
            </a:r>
            <a:r>
              <a:rPr lang="en-US" sz="2400" dirty="0"/>
              <a:t>. </a:t>
            </a:r>
            <a:endParaRPr lang="en-US" sz="2400" dirty="0" smtClean="0"/>
          </a:p>
          <a:p>
            <a:pPr algn="just"/>
            <a:r>
              <a:rPr lang="en-US" sz="2400" dirty="0" smtClean="0"/>
              <a:t>Then </a:t>
            </a:r>
            <a:r>
              <a:rPr lang="en-US" sz="2400" dirty="0"/>
              <a:t>all </a:t>
            </a:r>
            <a:r>
              <a:rPr lang="en-US" sz="2400" dirty="0" smtClean="0"/>
              <a:t>unvisited vertices </a:t>
            </a:r>
            <a:r>
              <a:rPr lang="en-US" sz="2400" i="1" dirty="0" smtClean="0"/>
              <a:t>vi </a:t>
            </a:r>
            <a:r>
              <a:rPr lang="en-US" sz="2400" dirty="0" smtClean="0"/>
              <a:t>adjacent </a:t>
            </a:r>
            <a:r>
              <a:rPr lang="en-US" sz="2400" dirty="0"/>
              <a:t>to </a:t>
            </a:r>
            <a:r>
              <a:rPr lang="en-US" sz="2400" i="1" dirty="0"/>
              <a:t>u </a:t>
            </a:r>
            <a:r>
              <a:rPr lang="en-US" sz="2400" dirty="0"/>
              <a:t>are visited and then all unvisited vertices </a:t>
            </a:r>
            <a:r>
              <a:rPr lang="en-US" sz="2400" i="1" dirty="0" err="1" smtClean="0"/>
              <a:t>wj</a:t>
            </a:r>
            <a:r>
              <a:rPr lang="en-US" sz="2400" i="1" dirty="0" smtClean="0"/>
              <a:t> </a:t>
            </a:r>
            <a:r>
              <a:rPr lang="en-US" sz="2400" dirty="0" smtClean="0"/>
              <a:t>adjacent </a:t>
            </a:r>
            <a:r>
              <a:rPr lang="en-US" sz="2400" dirty="0"/>
              <a:t>to </a:t>
            </a:r>
            <a:r>
              <a:rPr lang="en-US" sz="2400" i="1" dirty="0" smtClean="0"/>
              <a:t>vi </a:t>
            </a:r>
            <a:r>
              <a:rPr lang="en-US" sz="2400" dirty="0" smtClean="0"/>
              <a:t>are </a:t>
            </a:r>
            <a:r>
              <a:rPr lang="en-US" sz="2400" dirty="0"/>
              <a:t>visited and so on. </a:t>
            </a:r>
            <a:endParaRPr lang="en-US" sz="2400" dirty="0" smtClean="0"/>
          </a:p>
          <a:p>
            <a:pPr algn="just"/>
            <a:r>
              <a:rPr lang="en-US" sz="2400" dirty="0" smtClean="0"/>
              <a:t>The traversal </a:t>
            </a:r>
            <a:r>
              <a:rPr lang="en-US" sz="2400" dirty="0"/>
              <a:t>terminates when there are no more nodes to visit</a:t>
            </a:r>
            <a:r>
              <a:rPr lang="en-US" sz="2400" dirty="0" smtClean="0"/>
              <a:t>.</a:t>
            </a:r>
          </a:p>
          <a:p>
            <a:pPr algn="just"/>
            <a:r>
              <a:rPr lang="en-US" sz="2400" dirty="0" smtClean="0"/>
              <a:t> </a:t>
            </a:r>
            <a:r>
              <a:rPr lang="en-US" sz="2400" dirty="0"/>
              <a:t>BFS uses a queue data structure to keep </a:t>
            </a:r>
            <a:r>
              <a:rPr lang="en-US" sz="2400" dirty="0" smtClean="0"/>
              <a:t>track of </a:t>
            </a:r>
            <a:r>
              <a:rPr lang="en-US" sz="2400" dirty="0"/>
              <a:t>the order of the nodes whose adjacent nodes are to be visited.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120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16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Steps to Implement BFS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02" y="1556792"/>
            <a:ext cx="8596668" cy="3880773"/>
          </a:xfrm>
        </p:spPr>
        <p:txBody>
          <a:bodyPr>
            <a:noAutofit/>
          </a:bodyPr>
          <a:lstStyle/>
          <a:p>
            <a:r>
              <a:rPr lang="en-US" sz="2000" dirty="0" smtClean="0"/>
              <a:t>1</a:t>
            </a:r>
            <a:r>
              <a:rPr lang="en-US" sz="2000" dirty="0"/>
              <a:t>. Select the start vertex and mark it as visited (</a:t>
            </a:r>
            <a:r>
              <a:rPr lang="en-US" sz="2000" dirty="0" err="1"/>
              <a:t>i.e</a:t>
            </a:r>
            <a:r>
              <a:rPr lang="en-US" sz="2000" dirty="0"/>
              <a:t>) place the value </a:t>
            </a:r>
            <a:r>
              <a:rPr lang="en-US" sz="2000" dirty="0" smtClean="0"/>
              <a:t>1</a:t>
            </a:r>
            <a:endParaRPr lang="en-US" sz="2000" dirty="0"/>
          </a:p>
          <a:p>
            <a:r>
              <a:rPr lang="en-US" sz="2000" dirty="0"/>
              <a:t>2. </a:t>
            </a:r>
            <a:r>
              <a:rPr lang="en-US" sz="2000" dirty="0" err="1"/>
              <a:t>Enqueue</a:t>
            </a:r>
            <a:r>
              <a:rPr lang="en-US" sz="2000" dirty="0"/>
              <a:t> the START vertex.</a:t>
            </a:r>
          </a:p>
          <a:p>
            <a:r>
              <a:rPr lang="en-US" sz="2000" dirty="0"/>
              <a:t>3. </a:t>
            </a:r>
            <a:r>
              <a:rPr lang="en-US" sz="2000" dirty="0" err="1"/>
              <a:t>Dequeue</a:t>
            </a:r>
            <a:r>
              <a:rPr lang="en-US" sz="2000" dirty="0"/>
              <a:t> the vertex.</a:t>
            </a:r>
          </a:p>
          <a:p>
            <a:r>
              <a:rPr lang="en-US" sz="2000" dirty="0"/>
              <a:t>4. Find all adjacent unvisited vertices of the </a:t>
            </a:r>
            <a:r>
              <a:rPr lang="en-US" sz="2000" dirty="0" err="1"/>
              <a:t>dequeued</a:t>
            </a:r>
            <a:r>
              <a:rPr lang="en-US" sz="2000" dirty="0"/>
              <a:t> vertex.</a:t>
            </a:r>
          </a:p>
          <a:p>
            <a:r>
              <a:rPr lang="en-US" sz="2000" dirty="0"/>
              <a:t>5. Mark all unvisited adjacent vertices as visited.</a:t>
            </a:r>
          </a:p>
          <a:p>
            <a:r>
              <a:rPr lang="en-US" sz="2000" dirty="0"/>
              <a:t>6. </a:t>
            </a:r>
            <a:r>
              <a:rPr lang="en-US" sz="2000" dirty="0" err="1"/>
              <a:t>Enqueue</a:t>
            </a:r>
            <a:r>
              <a:rPr lang="en-US" sz="2000" dirty="0"/>
              <a:t> all adjacent vertices.</a:t>
            </a:r>
          </a:p>
          <a:p>
            <a:r>
              <a:rPr lang="en-US" sz="2000" dirty="0"/>
              <a:t>7. Repeat from step 3 to step 6 until the queue becomes empty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4488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544" y="476672"/>
            <a:ext cx="7142142" cy="237626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3284984"/>
            <a:ext cx="8064896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6532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908050"/>
            <a:ext cx="8928992" cy="513397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108" y="122237"/>
            <a:ext cx="19431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72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9376" y="888404"/>
            <a:ext cx="9649072" cy="514216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362" y="2276872"/>
            <a:ext cx="19431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454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Pseudo Code For BFS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1" y="1196752"/>
            <a:ext cx="7607231" cy="484527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5463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16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Applications of BFS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523122" cy="3880773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en-US" sz="2400" dirty="0"/>
              <a:t>. To find the shortest path from a vertex </a:t>
            </a:r>
            <a:r>
              <a:rPr lang="en-US" sz="2400" i="1" dirty="0"/>
              <a:t>s </a:t>
            </a:r>
            <a:r>
              <a:rPr lang="en-US" sz="2400" dirty="0"/>
              <a:t>to a vertex </a:t>
            </a:r>
            <a:r>
              <a:rPr lang="en-US" sz="2400" i="1" dirty="0"/>
              <a:t>v </a:t>
            </a:r>
            <a:r>
              <a:rPr lang="en-US" sz="2400" dirty="0" smtClean="0"/>
              <a:t>in an </a:t>
            </a:r>
            <a:r>
              <a:rPr lang="en-US" sz="2400" dirty="0"/>
              <a:t>unweighted graph</a:t>
            </a:r>
          </a:p>
          <a:p>
            <a:r>
              <a:rPr lang="en-US" sz="2400" dirty="0"/>
              <a:t>2. To find the length of such a path</a:t>
            </a:r>
          </a:p>
          <a:p>
            <a:r>
              <a:rPr lang="en-US" sz="2400" dirty="0"/>
              <a:t>3. To find out if a graph contains cycles</a:t>
            </a:r>
          </a:p>
          <a:p>
            <a:r>
              <a:rPr lang="en-US" sz="2400" dirty="0"/>
              <a:t>4. To construct a BFS tree/forest from a graph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729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448" y="764704"/>
            <a:ext cx="7848872" cy="527732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291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51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1412776"/>
            <a:ext cx="8928992" cy="462924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64919" y="5971414"/>
            <a:ext cx="1800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Front, rear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600056" y="5517232"/>
            <a:ext cx="0" cy="524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6591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548680"/>
            <a:ext cx="8596312" cy="26443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573016"/>
            <a:ext cx="8741101" cy="268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8793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52" y="260648"/>
            <a:ext cx="8596312" cy="27781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573016"/>
            <a:ext cx="8696687" cy="25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441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68" y="260648"/>
            <a:ext cx="8596312" cy="26463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1" y="3330085"/>
            <a:ext cx="8726617" cy="254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284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476672"/>
            <a:ext cx="8596312" cy="258473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77" y="3256678"/>
            <a:ext cx="7901111" cy="2647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63752" y="6041362"/>
            <a:ext cx="3111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A-D-B-E-C-F-G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3022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332656"/>
            <a:ext cx="8596668" cy="51514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Comparison between DFS and BFS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620596068"/>
              </p:ext>
            </p:extLst>
          </p:nvPr>
        </p:nvGraphicFramePr>
        <p:xfrm>
          <a:off x="677334" y="1064445"/>
          <a:ext cx="9361040" cy="523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0">
                  <a:extLst>
                    <a:ext uri="{9D8B030D-6E8A-4147-A177-3AD203B41FA5}">
                      <a16:colId xmlns:a16="http://schemas.microsoft.com/office/drawing/2014/main" xmlns="" val="1320158933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xmlns="" val="675084184"/>
                    </a:ext>
                  </a:extLst>
                </a:gridCol>
              </a:tblGrid>
              <a:tr h="49970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DFS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BFS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52477479"/>
                  </a:ext>
                </a:extLst>
              </a:tr>
              <a:tr h="1232157">
                <a:tc>
                  <a:txBody>
                    <a:bodyPr/>
                    <a:lstStyle/>
                    <a:p>
                      <a:r>
                        <a:rPr lang="en-US" dirty="0" smtClean="0"/>
                        <a:t>DFS visit nodes of graph depth wise. It visits nodes until reach a leaf or a node which doesn’t have non-visited nodes.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BFS visit nodes </a:t>
                      </a: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level by level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 Graph.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9597896"/>
                  </a:ext>
                </a:extLst>
              </a:tr>
              <a:tr h="86251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Usually implemented using a stack data structure.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Usually implemented using a queue data structure.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0237704"/>
                  </a:ext>
                </a:extLst>
              </a:tr>
              <a:tr h="86251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Generally requires less memory than BFS.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Generally requires more memory than DFS.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47318760"/>
                  </a:ext>
                </a:extLst>
              </a:tr>
              <a:tr h="86251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Optimal for finding the shortest distance.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optimal for finding the shortest distance.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82390966"/>
                  </a:ext>
                </a:extLst>
              </a:tr>
              <a:tr h="49970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DFS is better when target is far from source.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BFS is better when target is closer to source.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78597937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5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00" y="288991"/>
            <a:ext cx="8596668" cy="4431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CONT..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166457847"/>
              </p:ext>
            </p:extLst>
          </p:nvPr>
        </p:nvGraphicFramePr>
        <p:xfrm>
          <a:off x="710870" y="908720"/>
          <a:ext cx="8596312" cy="503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xmlns="" val="3316128887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xmlns="" val="1366492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DFS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BFS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62094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DFS is more suitable for game or puzzle problems. We make a decision, then explore all paths through this decision. And if this decision leads to win situation, we stop.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BFS considers all neighbors first and therefore not suitable for decision making trees used in games or puzzles.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49286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Complexity of BFS = O(V+E) where V is vertices and E is edges.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Complexity of DFS is also O(V+E) where V is vertices and E is edges.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07019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Some Applications:</a:t>
                      </a:r>
                    </a:p>
                    <a:p>
                      <a:r>
                        <a:rPr lang="en-US" dirty="0" smtClean="0"/>
                        <a:t>Finding all connected components in a graph.</a:t>
                      </a:r>
                    </a:p>
                    <a:p>
                      <a:r>
                        <a:rPr lang="en-US" dirty="0" smtClean="0"/>
                        <a:t>Finding the shortest path between two nodes.</a:t>
                      </a:r>
                    </a:p>
                    <a:p>
                      <a:r>
                        <a:rPr lang="en-US" dirty="0" smtClean="0"/>
                        <a:t>Finding all nodes within one connected component.</a:t>
                      </a:r>
                    </a:p>
                    <a:p>
                      <a:r>
                        <a:rPr lang="en-US" dirty="0" smtClean="0"/>
                        <a:t>Testing a graph for </a:t>
                      </a:r>
                      <a:r>
                        <a:rPr lang="en-US" dirty="0" err="1" smtClean="0"/>
                        <a:t>bipartiteness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Some Applications: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Topological Sorting.</a:t>
                      </a:r>
                    </a:p>
                    <a:p>
                      <a:pPr fontAlgn="base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Finding connected components.</a:t>
                      </a:r>
                    </a:p>
                    <a:p>
                      <a:pPr fontAlgn="base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Solving puzzles such as maze.</a:t>
                      </a:r>
                    </a:p>
                    <a:p>
                      <a:pPr fontAlgn="base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Finding strongly connected components.</a:t>
                      </a:r>
                    </a:p>
                    <a:p>
                      <a:pPr fontAlgn="base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Finding articulation points (cut vertices) of the graph.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95102887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8194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160"/>
          </a:xfrm>
        </p:spPr>
        <p:txBody>
          <a:bodyPr/>
          <a:lstStyle/>
          <a:p>
            <a:r>
              <a:rPr lang="en-US" dirty="0" smtClean="0"/>
              <a:t>TOPOLOGICAL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4785"/>
            <a:ext cx="8596668" cy="4556578"/>
          </a:xfrm>
        </p:spPr>
        <p:txBody>
          <a:bodyPr/>
          <a:lstStyle/>
          <a:p>
            <a:r>
              <a:rPr lang="en-US" dirty="0"/>
              <a:t>It is a linear ordering of vertices in a directed a-cyclic graph, such that if there is a </a:t>
            </a:r>
            <a:r>
              <a:rPr lang="en-US" dirty="0" smtClean="0"/>
              <a:t>path from </a:t>
            </a:r>
            <a:r>
              <a:rPr lang="en-US" i="1" dirty="0"/>
              <a:t>Vi </a:t>
            </a:r>
            <a:r>
              <a:rPr lang="en-US" dirty="0"/>
              <a:t>to </a:t>
            </a:r>
            <a:r>
              <a:rPr lang="en-US" i="1" dirty="0" err="1"/>
              <a:t>Vj</a:t>
            </a:r>
            <a:r>
              <a:rPr lang="en-US" dirty="0"/>
              <a:t>, then </a:t>
            </a:r>
            <a:r>
              <a:rPr lang="en-US" i="1" dirty="0" err="1"/>
              <a:t>Vj</a:t>
            </a:r>
            <a:r>
              <a:rPr lang="en-US" i="1" dirty="0"/>
              <a:t> </a:t>
            </a:r>
            <a:r>
              <a:rPr lang="en-US" dirty="0"/>
              <a:t>appears after </a:t>
            </a:r>
            <a:r>
              <a:rPr lang="en-US" i="1" dirty="0"/>
              <a:t>Vi </a:t>
            </a:r>
            <a:r>
              <a:rPr lang="en-US" dirty="0"/>
              <a:t>in the linear ordering</a:t>
            </a:r>
            <a:r>
              <a:rPr lang="en-US" dirty="0" smtClean="0"/>
              <a:t>.</a:t>
            </a:r>
          </a:p>
          <a:p>
            <a:r>
              <a:rPr lang="en-US" dirty="0"/>
              <a:t>Topological sort is not possible </a:t>
            </a:r>
            <a:r>
              <a:rPr lang="en-US" dirty="0" smtClean="0"/>
              <a:t>if the </a:t>
            </a:r>
            <a:r>
              <a:rPr lang="en-US" dirty="0"/>
              <a:t>graph has a cycle.</a:t>
            </a:r>
            <a:endParaRPr lang="en-US" dirty="0" smtClean="0"/>
          </a:p>
          <a:p>
            <a:r>
              <a:rPr lang="en-US" b="1" dirty="0"/>
              <a:t>Procedure</a:t>
            </a:r>
          </a:p>
          <a:p>
            <a:r>
              <a:rPr lang="en-US" dirty="0"/>
              <a:t>1. Find the </a:t>
            </a:r>
            <a:r>
              <a:rPr lang="en-US" dirty="0" err="1"/>
              <a:t>indegree</a:t>
            </a:r>
            <a:r>
              <a:rPr lang="en-US" dirty="0"/>
              <a:t> for every vertex</a:t>
            </a:r>
          </a:p>
          <a:p>
            <a:r>
              <a:rPr lang="en-US" dirty="0"/>
              <a:t>2. Place the vertices whose </a:t>
            </a:r>
            <a:r>
              <a:rPr lang="en-US" dirty="0" err="1"/>
              <a:t>indegree</a:t>
            </a:r>
            <a:r>
              <a:rPr lang="en-US" dirty="0"/>
              <a:t> is zero on the empty </a:t>
            </a:r>
            <a:r>
              <a:rPr lang="en-US" dirty="0" smtClean="0"/>
              <a:t>queue</a:t>
            </a:r>
          </a:p>
          <a:p>
            <a:r>
              <a:rPr lang="en-US" dirty="0"/>
              <a:t>3. </a:t>
            </a:r>
            <a:r>
              <a:rPr lang="en-US" dirty="0" err="1"/>
              <a:t>Dequeue</a:t>
            </a:r>
            <a:r>
              <a:rPr lang="en-US" dirty="0"/>
              <a:t> one vertex at a time from the queue and decrement the </a:t>
            </a:r>
            <a:r>
              <a:rPr lang="en-US" dirty="0" err="1"/>
              <a:t>indegree</a:t>
            </a:r>
            <a:r>
              <a:rPr lang="en-US" dirty="0"/>
              <a:t> of all </a:t>
            </a:r>
            <a:r>
              <a:rPr lang="en-US" dirty="0" smtClean="0"/>
              <a:t>its adjacent </a:t>
            </a:r>
            <a:r>
              <a:rPr lang="en-US" dirty="0"/>
              <a:t>vertices</a:t>
            </a:r>
          </a:p>
          <a:p>
            <a:r>
              <a:rPr lang="en-US" dirty="0"/>
              <a:t>4. </a:t>
            </a:r>
            <a:r>
              <a:rPr lang="en-US" dirty="0" err="1"/>
              <a:t>Enqueue</a:t>
            </a:r>
            <a:r>
              <a:rPr lang="en-US" dirty="0"/>
              <a:t> a vertex to the queue if its </a:t>
            </a:r>
            <a:r>
              <a:rPr lang="en-US" dirty="0" err="1"/>
              <a:t>indegree</a:t>
            </a:r>
            <a:r>
              <a:rPr lang="en-US" dirty="0"/>
              <a:t> falls to zero</a:t>
            </a:r>
          </a:p>
          <a:p>
            <a:r>
              <a:rPr lang="en-US" dirty="0"/>
              <a:t>5. Repeat from step </a:t>
            </a:r>
            <a:r>
              <a:rPr lang="en-US" dirty="0" err="1"/>
              <a:t>step</a:t>
            </a:r>
            <a:r>
              <a:rPr lang="en-US" dirty="0"/>
              <a:t> 3 </a:t>
            </a:r>
            <a:r>
              <a:rPr lang="en-US" dirty="0" err="1"/>
              <a:t>unitl</a:t>
            </a:r>
            <a:r>
              <a:rPr lang="en-US" dirty="0"/>
              <a:t> the queue becomes empty</a:t>
            </a:r>
          </a:p>
          <a:p>
            <a:r>
              <a:rPr lang="en-US" dirty="0"/>
              <a:t>The topological ordering is the order in which the vertices are </a:t>
            </a:r>
            <a:r>
              <a:rPr lang="en-US" dirty="0" err="1"/>
              <a:t>dequeued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6524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160"/>
          </a:xfrm>
        </p:spPr>
        <p:txBody>
          <a:bodyPr>
            <a:normAutofit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28801"/>
            <a:ext cx="8596668" cy="4412562"/>
          </a:xfrm>
        </p:spPr>
        <p:txBody>
          <a:bodyPr/>
          <a:lstStyle/>
          <a:p>
            <a:r>
              <a:rPr lang="en-US" dirty="0"/>
              <a:t>Find the number of different topological orderings possible for the given </a:t>
            </a:r>
            <a:r>
              <a:rPr lang="en-US" dirty="0" smtClean="0"/>
              <a:t>graph.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600" y="2743441"/>
            <a:ext cx="3209925" cy="2352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5" y="2636912"/>
            <a:ext cx="5440724" cy="28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292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548681"/>
            <a:ext cx="8596668" cy="5492682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b="1" u="sng" dirty="0"/>
              <a:t>Step-02:</a:t>
            </a:r>
            <a:endParaRPr lang="en-US" b="1" dirty="0"/>
          </a:p>
          <a:p>
            <a:pPr fontAlgn="base"/>
            <a:r>
              <a:rPr lang="en-US" dirty="0" smtClean="0"/>
              <a:t>Vertex-1 </a:t>
            </a:r>
            <a:r>
              <a:rPr lang="en-US" dirty="0"/>
              <a:t>has the least in-degree.</a:t>
            </a:r>
          </a:p>
          <a:p>
            <a:pPr fontAlgn="base"/>
            <a:r>
              <a:rPr lang="en-US" dirty="0"/>
              <a:t>So, remove vertex-1 and its associated edges.</a:t>
            </a:r>
          </a:p>
          <a:p>
            <a:pPr fontAlgn="base"/>
            <a:r>
              <a:rPr lang="en-US" dirty="0"/>
              <a:t>Now, update the in-degree of other vertices</a:t>
            </a:r>
            <a:r>
              <a:rPr lang="en-US" dirty="0" smtClean="0"/>
              <a:t>.</a:t>
            </a:r>
          </a:p>
          <a:p>
            <a:pPr fontAlgn="base"/>
            <a:endParaRPr lang="en-US" dirty="0"/>
          </a:p>
          <a:p>
            <a:pPr fontAlgn="base"/>
            <a:r>
              <a:rPr lang="en-US" b="1" u="sng" dirty="0"/>
              <a:t>Step-03:</a:t>
            </a:r>
            <a:endParaRPr lang="en-US" b="1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There are two vertices with the least in-degree. So, following 2 cases are possible-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In case-01,</a:t>
            </a:r>
          </a:p>
          <a:p>
            <a:pPr fontAlgn="base"/>
            <a:r>
              <a:rPr lang="en-US" dirty="0"/>
              <a:t>Remove vertex-2 and its associated edges.</a:t>
            </a:r>
          </a:p>
          <a:p>
            <a:pPr fontAlgn="base"/>
            <a:r>
              <a:rPr lang="en-US" dirty="0"/>
              <a:t>Then, update the in-degree of other vertices.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In case-02,</a:t>
            </a:r>
          </a:p>
          <a:p>
            <a:pPr fontAlgn="base"/>
            <a:r>
              <a:rPr lang="en-US" dirty="0"/>
              <a:t>Remove vertex-3 and its associated edges.</a:t>
            </a:r>
          </a:p>
          <a:p>
            <a:pPr fontAlgn="base"/>
            <a:r>
              <a:rPr lang="en-US" dirty="0"/>
              <a:t>Then, update the in-degree of other vertices.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352" y="183557"/>
            <a:ext cx="2914650" cy="2714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3263306"/>
            <a:ext cx="4365576" cy="38177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725" y="147596"/>
            <a:ext cx="29622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422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764704"/>
            <a:ext cx="8443002" cy="527732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1436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764705"/>
            <a:ext cx="8596668" cy="5276658"/>
          </a:xfrm>
        </p:spPr>
        <p:txBody>
          <a:bodyPr>
            <a:normAutofit/>
          </a:bodyPr>
          <a:lstStyle/>
          <a:p>
            <a:pPr fontAlgn="base"/>
            <a:r>
              <a:rPr lang="en-US" b="1" u="sng" dirty="0"/>
              <a:t>Step-04:</a:t>
            </a:r>
            <a:endParaRPr lang="en-US" b="1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Now, the above two cases are continued separately in the similar manner.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In case-01,</a:t>
            </a:r>
          </a:p>
          <a:p>
            <a:pPr fontAlgn="base"/>
            <a:r>
              <a:rPr lang="en-US" dirty="0"/>
              <a:t>Remove vertex-3 since it has the least in-degree.</a:t>
            </a:r>
          </a:p>
          <a:p>
            <a:pPr fontAlgn="base"/>
            <a:r>
              <a:rPr lang="en-US" dirty="0"/>
              <a:t>Then, update the in-degree of other vertices.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In case-02,</a:t>
            </a:r>
          </a:p>
          <a:p>
            <a:pPr fontAlgn="base"/>
            <a:r>
              <a:rPr lang="en-US" dirty="0"/>
              <a:t>Remove vertex-2 since it has the least in-degree.</a:t>
            </a:r>
          </a:p>
          <a:p>
            <a:pPr fontAlgn="base"/>
            <a:r>
              <a:rPr lang="en-US" dirty="0"/>
              <a:t>Then, update the in-degree of other vertices.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02" y="2187608"/>
            <a:ext cx="54102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7861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404665"/>
            <a:ext cx="8596668" cy="5636698"/>
          </a:xfrm>
        </p:spPr>
        <p:txBody>
          <a:bodyPr/>
          <a:lstStyle/>
          <a:p>
            <a:pPr fontAlgn="base"/>
            <a:r>
              <a:rPr lang="en-US" b="1" u="sng" dirty="0"/>
              <a:t>Step-05:</a:t>
            </a:r>
            <a:endParaRPr lang="en-US" b="1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In case-01,</a:t>
            </a:r>
          </a:p>
          <a:p>
            <a:pPr fontAlgn="base"/>
            <a:r>
              <a:rPr lang="en-US" dirty="0"/>
              <a:t>Remove vertex-4 since it has the least in-degree.</a:t>
            </a:r>
          </a:p>
          <a:p>
            <a:pPr fontAlgn="base"/>
            <a:r>
              <a:rPr lang="en-US" dirty="0"/>
              <a:t>Then, update the in-degree of other vertices.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In case-02,</a:t>
            </a:r>
          </a:p>
          <a:p>
            <a:pPr fontAlgn="base"/>
            <a:r>
              <a:rPr lang="en-US" dirty="0"/>
              <a:t>Remove vertex-4 since it has the least in-degree.</a:t>
            </a:r>
          </a:p>
          <a:p>
            <a:pPr fontAlgn="base"/>
            <a:r>
              <a:rPr lang="en-US" dirty="0"/>
              <a:t>Then, update the in-degree of other vertices.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1484784"/>
            <a:ext cx="5226406" cy="29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52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77334" y="836713"/>
            <a:ext cx="8596668" cy="5204650"/>
          </a:xfrm>
        </p:spPr>
        <p:txBody>
          <a:bodyPr/>
          <a:lstStyle/>
          <a:p>
            <a:pPr fontAlgn="base"/>
            <a:r>
              <a:rPr lang="en-US" b="1" u="sng" dirty="0"/>
              <a:t>Step-06:</a:t>
            </a:r>
            <a:endParaRPr lang="en-US" b="1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In </a:t>
            </a:r>
            <a:r>
              <a:rPr lang="en-US" dirty="0" smtClean="0"/>
              <a:t>case-01,There </a:t>
            </a:r>
            <a:r>
              <a:rPr lang="en-US" dirty="0"/>
              <a:t>are 2 vertices with the least in-degree.</a:t>
            </a:r>
          </a:p>
          <a:p>
            <a:pPr fontAlgn="base"/>
            <a:r>
              <a:rPr lang="en-US" dirty="0"/>
              <a:t>So, 2 cases are possible.</a:t>
            </a:r>
          </a:p>
          <a:p>
            <a:pPr fontAlgn="base"/>
            <a:r>
              <a:rPr lang="en-US" dirty="0"/>
              <a:t>Any of the two vertices may be taken first.</a:t>
            </a:r>
          </a:p>
          <a:p>
            <a:pPr fontAlgn="base"/>
            <a:r>
              <a:rPr lang="en-US" dirty="0" smtClean="0"/>
              <a:t>Same </a:t>
            </a:r>
            <a:r>
              <a:rPr lang="en-US" dirty="0"/>
              <a:t>is with case-02.</a:t>
            </a:r>
          </a:p>
          <a:p>
            <a:pPr marL="0" indent="0" fontAlgn="base">
              <a:buNone/>
            </a:pPr>
            <a:r>
              <a:rPr lang="en-US" dirty="0"/>
              <a:t> 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619638"/>
            <a:ext cx="79343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9616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Applications of Topological </a:t>
            </a:r>
            <a:r>
              <a:rPr lang="en-US" b="1" u="sng" dirty="0" smtClean="0"/>
              <a:t>Sort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endParaRPr lang="en-US" dirty="0"/>
          </a:p>
          <a:p>
            <a:pPr fontAlgn="base"/>
            <a:r>
              <a:rPr lang="en-US" dirty="0"/>
              <a:t>Few important applications of topological sort are-</a:t>
            </a:r>
          </a:p>
          <a:p>
            <a:pPr fontAlgn="base"/>
            <a:r>
              <a:rPr lang="en-US" dirty="0"/>
              <a:t>Scheduling jobs from the given dependencies among jobs</a:t>
            </a:r>
          </a:p>
          <a:p>
            <a:pPr fontAlgn="base"/>
            <a:r>
              <a:rPr lang="en-US" dirty="0"/>
              <a:t>Instruction Scheduling</a:t>
            </a:r>
          </a:p>
          <a:p>
            <a:pPr fontAlgn="base"/>
            <a:r>
              <a:rPr lang="en-US" dirty="0"/>
              <a:t>Determining the order of compilation tasks to perform in </a:t>
            </a:r>
            <a:r>
              <a:rPr lang="en-US" dirty="0" err="1"/>
              <a:t>makefiles</a:t>
            </a:r>
            <a:endParaRPr lang="en-US" dirty="0"/>
          </a:p>
          <a:p>
            <a:pPr fontAlgn="base"/>
            <a:r>
              <a:rPr lang="en-US" dirty="0"/>
              <a:t>Data Serialization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0662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514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Pseudo Code For Topological Sort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9" y="1052737"/>
            <a:ext cx="7823254" cy="447255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82" y="5326987"/>
            <a:ext cx="7800181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358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871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484784"/>
            <a:ext cx="9505056" cy="4921703"/>
          </a:xfrm>
        </p:spPr>
        <p:txBody>
          <a:bodyPr/>
          <a:lstStyle/>
          <a:p>
            <a:r>
              <a:rPr lang="en-US" b="1" dirty="0"/>
              <a:t>Step 1</a:t>
            </a:r>
          </a:p>
          <a:p>
            <a:r>
              <a:rPr lang="en-US" dirty="0"/>
              <a:t>Find the </a:t>
            </a:r>
            <a:r>
              <a:rPr lang="en-US" dirty="0" err="1"/>
              <a:t>Indegree</a:t>
            </a:r>
            <a:r>
              <a:rPr lang="en-US" dirty="0"/>
              <a:t> of vertices 1,2,3,4,5,6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Indegree</a:t>
            </a:r>
            <a:r>
              <a:rPr lang="en-US" dirty="0" smtClean="0"/>
              <a:t> </a:t>
            </a:r>
            <a:r>
              <a:rPr lang="en-US" dirty="0"/>
              <a:t>of a vertex is the number of edges entering </a:t>
            </a:r>
            <a:r>
              <a:rPr lang="en-US" dirty="0" smtClean="0"/>
              <a:t>into </a:t>
            </a:r>
            <a:r>
              <a:rPr lang="nl-NL" dirty="0" smtClean="0"/>
              <a:t>the </a:t>
            </a:r>
            <a:r>
              <a:rPr lang="nl-NL" dirty="0"/>
              <a:t>vertex. Indegree of vertex 1 is 0, vertex 2 is 0, vertex 3 is 1, vertex 4 is 3, vertex 5 is 1, </a:t>
            </a:r>
            <a:r>
              <a:rPr lang="nl-NL" dirty="0" smtClean="0"/>
              <a:t>vertex </a:t>
            </a:r>
            <a:r>
              <a:rPr lang="en-US" dirty="0" smtClean="0"/>
              <a:t>6 </a:t>
            </a:r>
            <a:r>
              <a:rPr lang="en-US" dirty="0"/>
              <a:t>is 3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/>
              <a:t>Step 2</a:t>
            </a:r>
          </a:p>
          <a:p>
            <a:r>
              <a:rPr lang="en-US" dirty="0" err="1"/>
              <a:t>enqueue</a:t>
            </a:r>
            <a:r>
              <a:rPr lang="en-US" dirty="0"/>
              <a:t>() the vertices with </a:t>
            </a:r>
            <a:r>
              <a:rPr lang="en-US" dirty="0" err="1"/>
              <a:t>Indegree</a:t>
            </a:r>
            <a:r>
              <a:rPr lang="en-US" dirty="0"/>
              <a:t> 0. Therefore </a:t>
            </a:r>
            <a:r>
              <a:rPr lang="en-US" dirty="0" err="1"/>
              <a:t>enqueue</a:t>
            </a:r>
            <a:r>
              <a:rPr lang="en-US" dirty="0"/>
              <a:t>() vertices 1 and 2.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572" y="216038"/>
            <a:ext cx="2667000" cy="1809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901" y="2924944"/>
            <a:ext cx="2023533" cy="18970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815" y="4480849"/>
            <a:ext cx="18954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135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620688"/>
            <a:ext cx="9361040" cy="54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495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548680"/>
            <a:ext cx="9289032" cy="549334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813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416" y="764704"/>
            <a:ext cx="8064896" cy="301214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40" y="3669733"/>
            <a:ext cx="8229162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419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404664"/>
            <a:ext cx="9595130" cy="563736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1002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618837"/>
            <a:ext cx="84105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520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548680"/>
            <a:ext cx="9649072" cy="549334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3237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514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Applications: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4785"/>
            <a:ext cx="8596668" cy="4556578"/>
          </a:xfrm>
        </p:spPr>
        <p:txBody>
          <a:bodyPr>
            <a:normAutofit/>
          </a:bodyPr>
          <a:lstStyle/>
          <a:p>
            <a:r>
              <a:rPr lang="en-US" dirty="0"/>
              <a:t>Topological Sorting is mainly used for scheduling jobs from the given dependencies among jobs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jobs are represented by vertices, and there is an edge from </a:t>
            </a:r>
            <a:r>
              <a:rPr lang="en-US" dirty="0" smtClean="0"/>
              <a:t>x to y if </a:t>
            </a:r>
            <a:r>
              <a:rPr lang="en-US" dirty="0"/>
              <a:t>job </a:t>
            </a:r>
            <a:r>
              <a:rPr lang="en-US" dirty="0" smtClean="0"/>
              <a:t>x must </a:t>
            </a:r>
            <a:r>
              <a:rPr lang="en-US" dirty="0"/>
              <a:t>be completed before job </a:t>
            </a:r>
            <a:r>
              <a:rPr lang="en-US" dirty="0" smtClean="0"/>
              <a:t>y can </a:t>
            </a:r>
            <a:r>
              <a:rPr lang="en-US" dirty="0"/>
              <a:t>be </a:t>
            </a:r>
            <a:r>
              <a:rPr lang="en-US" dirty="0" smtClean="0"/>
              <a:t>started</a:t>
            </a:r>
          </a:p>
          <a:p>
            <a:r>
              <a:rPr lang="en-US" dirty="0" smtClean="0"/>
              <a:t>For </a:t>
            </a:r>
            <a:r>
              <a:rPr lang="en-US" dirty="0" err="1"/>
              <a:t>example,in</a:t>
            </a:r>
            <a:r>
              <a:rPr lang="en-US" dirty="0"/>
              <a:t> constructing a </a:t>
            </a:r>
            <a:r>
              <a:rPr lang="en-US" dirty="0" err="1"/>
              <a:t>building,the</a:t>
            </a:r>
            <a:r>
              <a:rPr lang="en-US" dirty="0"/>
              <a:t> basement must be completed before the first </a:t>
            </a:r>
            <a:r>
              <a:rPr lang="en-US" dirty="0" err="1"/>
              <a:t>floor,which</a:t>
            </a:r>
            <a:r>
              <a:rPr lang="en-US" dirty="0"/>
              <a:t> must be completed before the second floor and so on.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topological sort gives an order in which we should perform the jobs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/>
              <a:t>In computer science, applications of this type arise in instruction scheduling, ordering of formula cell evaluation when </a:t>
            </a:r>
            <a:r>
              <a:rPr lang="en-US" dirty="0" err="1"/>
              <a:t>recomputing</a:t>
            </a:r>
            <a:r>
              <a:rPr lang="en-US" dirty="0"/>
              <a:t> formula values in spreadsheets</a:t>
            </a:r>
            <a:r>
              <a:rPr lang="en-US" dirty="0" smtClean="0"/>
              <a:t>,</a:t>
            </a:r>
            <a:r>
              <a:rPr lang="en-US" dirty="0"/>
              <a:t> </a:t>
            </a:r>
            <a:endParaRPr lang="en-US" dirty="0" smtClean="0"/>
          </a:p>
          <a:p>
            <a:pPr fontAlgn="base"/>
            <a:r>
              <a:rPr lang="en-US" dirty="0" smtClean="0"/>
              <a:t>Determining </a:t>
            </a:r>
            <a:r>
              <a:rPr lang="en-US" dirty="0"/>
              <a:t>the order of compilation tasks to perform in </a:t>
            </a:r>
            <a:r>
              <a:rPr lang="en-US" dirty="0" err="1"/>
              <a:t>makefiles</a:t>
            </a:r>
            <a:endParaRPr lang="en-US" dirty="0"/>
          </a:p>
          <a:p>
            <a:pPr fontAlgn="base"/>
            <a:r>
              <a:rPr lang="en-US" dirty="0"/>
              <a:t>Data Serialization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0870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THANK YOU</a:t>
            </a:r>
            <a:endParaRPr lang="en-US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2092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VELAMMAL ENGINEERING COLLEGE, Dept.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609600"/>
            <a:ext cx="85439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2109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871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GRAPH TERMINOLOGIES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42" y="1467382"/>
            <a:ext cx="8596668" cy="4700594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A path is a sequence of vertices such that there is an edge from each vertex to its successor. </a:t>
            </a:r>
            <a:endParaRPr lang="en-US" sz="2400" dirty="0" smtClean="0"/>
          </a:p>
          <a:p>
            <a:pPr algn="just"/>
            <a:r>
              <a:rPr lang="en-US" sz="2400" dirty="0" smtClean="0"/>
              <a:t>A </a:t>
            </a:r>
            <a:r>
              <a:rPr lang="en-US" sz="2400" dirty="0"/>
              <a:t>path is simple if each vertex is </a:t>
            </a:r>
            <a:r>
              <a:rPr lang="en-US" sz="2400" dirty="0" smtClean="0"/>
              <a:t>distinct/A </a:t>
            </a:r>
            <a:r>
              <a:rPr lang="en-US" sz="2400" dirty="0"/>
              <a:t>path </a:t>
            </a:r>
            <a:r>
              <a:rPr lang="en-US" sz="2400" dirty="0" smtClean="0"/>
              <a:t>with no repeated </a:t>
            </a:r>
            <a:r>
              <a:rPr lang="en-US" sz="2400" dirty="0"/>
              <a:t>vertices is called a simple path</a:t>
            </a:r>
            <a:r>
              <a:rPr lang="en-US" sz="2400" dirty="0" smtClean="0"/>
              <a:t>.</a:t>
            </a:r>
          </a:p>
          <a:p>
            <a:pPr algn="just"/>
            <a:r>
              <a:rPr lang="en-US" sz="2400" dirty="0" smtClean="0"/>
              <a:t>A </a:t>
            </a:r>
            <a:r>
              <a:rPr lang="en-US" sz="2400" dirty="0"/>
              <a:t>circuit is a path in which the terminal vertex coincides with the initial </a:t>
            </a:r>
            <a:r>
              <a:rPr lang="en-US" sz="2400" dirty="0" smtClean="0"/>
              <a:t>vertex.(Vertices </a:t>
            </a:r>
            <a:r>
              <a:rPr lang="en-US" sz="2400" dirty="0"/>
              <a:t>may repeat </a:t>
            </a:r>
            <a:r>
              <a:rPr lang="en-US" sz="2400" dirty="0" smtClean="0"/>
              <a:t>but </a:t>
            </a:r>
            <a:r>
              <a:rPr lang="en-US" sz="2400" dirty="0"/>
              <a:t>edges are not allowed to repeat.)</a:t>
            </a:r>
            <a:endParaRPr lang="en-US" sz="2400" dirty="0" smtClean="0"/>
          </a:p>
          <a:p>
            <a:pPr algn="just"/>
            <a:r>
              <a:rPr lang="en-US" sz="2400" dirty="0"/>
              <a:t>Cycle: A circuit that doesn't repeat vertices is called a cycle.(Neither vertices (except possibly the starting and ending vertices) are allowed to </a:t>
            </a:r>
            <a:r>
              <a:rPr lang="en-US" sz="2400" dirty="0" smtClean="0"/>
              <a:t>repeat, Nor </a:t>
            </a:r>
            <a:r>
              <a:rPr lang="en-US" sz="2400" dirty="0"/>
              <a:t>edges are allowed to repeat</a:t>
            </a:r>
            <a:r>
              <a:rPr lang="en-US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75C5-4130-465F-B3AE-67547AC9540F}" type="datetime1">
              <a:rPr lang="en-US" smtClean="0"/>
              <a:pPr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VELAMMAL ENGINEERING COLLEGE, Dept. of CSE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35374-6810-4AD2-9519-08AF003B5EE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810" y="2276872"/>
            <a:ext cx="3409606" cy="2332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50" y="4950507"/>
            <a:ext cx="3105150" cy="1466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26140" y="5877272"/>
            <a:ext cx="526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0-1-2-3-0  - CYCLE    0-1-2-4-2-3-0(CIRCUIT)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1553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2194</TotalTime>
  <Words>2982</Words>
  <Application>Microsoft Office PowerPoint</Application>
  <PresentationFormat>Custom</PresentationFormat>
  <Paragraphs>499</Paragraphs>
  <Slides>72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Facet</vt:lpstr>
      <vt:lpstr>                                         </vt:lpstr>
      <vt:lpstr>GRAPH</vt:lpstr>
      <vt:lpstr>Slide 3</vt:lpstr>
      <vt:lpstr>APPLICATIONS</vt:lpstr>
      <vt:lpstr>Slide 5</vt:lpstr>
      <vt:lpstr>Slide 6</vt:lpstr>
      <vt:lpstr>Slide 7</vt:lpstr>
      <vt:lpstr>Slide 8</vt:lpstr>
      <vt:lpstr>GRAPH TERMINOLOGIES</vt:lpstr>
      <vt:lpstr>Slide 10</vt:lpstr>
      <vt:lpstr>Degree of the Node </vt:lpstr>
      <vt:lpstr>TYPES OF GRAPH</vt:lpstr>
      <vt:lpstr>Connected and Disconnected</vt:lpstr>
      <vt:lpstr>CONT..</vt:lpstr>
      <vt:lpstr>Slide 15</vt:lpstr>
      <vt:lpstr>CONT..</vt:lpstr>
      <vt:lpstr>Slide 17</vt:lpstr>
      <vt:lpstr>CYCLIC AND ACYCLIC GRPH</vt:lpstr>
      <vt:lpstr>CYCLIC AND ACYCLIC GRPH</vt:lpstr>
      <vt:lpstr>GRAPH REPRESENTATION</vt:lpstr>
      <vt:lpstr>ADJACENCY MATRIX</vt:lpstr>
      <vt:lpstr>Slide 22</vt:lpstr>
      <vt:lpstr>ADJACENCY LIST</vt:lpstr>
      <vt:lpstr>Slide 24</vt:lpstr>
      <vt:lpstr>Incidence Matrix</vt:lpstr>
      <vt:lpstr>EXAMPLE</vt:lpstr>
      <vt:lpstr>Graph Traversals </vt:lpstr>
      <vt:lpstr>Slide 28</vt:lpstr>
      <vt:lpstr>Depth first search</vt:lpstr>
      <vt:lpstr>Steps to Implement DFS </vt:lpstr>
      <vt:lpstr>Slide 31</vt:lpstr>
      <vt:lpstr>Slide 32</vt:lpstr>
      <vt:lpstr>Slide 33</vt:lpstr>
      <vt:lpstr>EXAMPLE 2: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Applications of DFS </vt:lpstr>
      <vt:lpstr>BFS (Breadth First Search) </vt:lpstr>
      <vt:lpstr>Steps to Implement BFS </vt:lpstr>
      <vt:lpstr>Slide 45</vt:lpstr>
      <vt:lpstr>Slide 46</vt:lpstr>
      <vt:lpstr>Slide 47</vt:lpstr>
      <vt:lpstr>Pseudo Code For BFS</vt:lpstr>
      <vt:lpstr>Applications of BFS </vt:lpstr>
      <vt:lpstr>EXAMPLE 2</vt:lpstr>
      <vt:lpstr>Slide 51</vt:lpstr>
      <vt:lpstr>Slide 52</vt:lpstr>
      <vt:lpstr>Slide 53</vt:lpstr>
      <vt:lpstr>Slide 54</vt:lpstr>
      <vt:lpstr>Comparison between DFS and BFS</vt:lpstr>
      <vt:lpstr>CONT..</vt:lpstr>
      <vt:lpstr>TOPOLOGICAL SORTING</vt:lpstr>
      <vt:lpstr>EXAMPLE</vt:lpstr>
      <vt:lpstr>Slide 59</vt:lpstr>
      <vt:lpstr>Slide 60</vt:lpstr>
      <vt:lpstr>Slide 61</vt:lpstr>
      <vt:lpstr>Slide 62</vt:lpstr>
      <vt:lpstr>Applications of Topological Sort </vt:lpstr>
      <vt:lpstr>Pseudo Code For Topological Sort</vt:lpstr>
      <vt:lpstr>EXAMPLE </vt:lpstr>
      <vt:lpstr>Slide 66</vt:lpstr>
      <vt:lpstr>Slide 67</vt:lpstr>
      <vt:lpstr>Slide 68</vt:lpstr>
      <vt:lpstr>Slide 69</vt:lpstr>
      <vt:lpstr>Slide 70</vt:lpstr>
      <vt:lpstr>Applications:</vt:lpstr>
      <vt:lpstr>Slide 72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vec</dc:creator>
  <cp:lastModifiedBy>admin</cp:lastModifiedBy>
  <cp:revision>157</cp:revision>
  <dcterms:created xsi:type="dcterms:W3CDTF">2019-11-27T08:40:53Z</dcterms:created>
  <dcterms:modified xsi:type="dcterms:W3CDTF">2021-09-08T04:01:32Z</dcterms:modified>
</cp:coreProperties>
</file>